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6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3EE681-E4BA-8DF2-A11F-86CEEBE2A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30B020A-B40F-3E8A-0B82-9A2F8F4C61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83E3587-0173-6CA9-9A17-A8CCF30E8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060F-FF25-40D6-9B61-D3F03AFCAA18}" type="datetimeFigureOut">
              <a:rPr lang="zh-TW" altLang="en-US" smtClean="0"/>
              <a:t>2024/3/25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9CB7349-E3A7-E711-8C63-FA39E63C7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A4BFFBF-E716-5134-4680-B16C8BC5C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6B968-6AC5-4D7C-9FCF-FDCD29B08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7064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B301AB-EB9A-46E0-717C-1A42396CA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CF32778-5ACB-037D-6CF2-CFE73FD925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E035DE1-0F8E-9244-39C5-DD1537179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060F-FF25-40D6-9B61-D3F03AFCAA18}" type="datetimeFigureOut">
              <a:rPr lang="zh-TW" altLang="en-US" smtClean="0"/>
              <a:t>2024/3/25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5EE1383-CC08-29C9-04D5-645402CB8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B773DAE-449B-D162-F219-1EBF9270C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6B968-6AC5-4D7C-9FCF-FDCD29B08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4897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75FD59E-E09D-0094-8B8B-884E6C1DA8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736306A-B2A9-F0E2-245B-97F36C2CA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43B8466-3428-CC9D-A3F9-126D4A4CC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060F-FF25-40D6-9B61-D3F03AFCAA18}" type="datetimeFigureOut">
              <a:rPr lang="zh-TW" altLang="en-US" smtClean="0"/>
              <a:t>2024/3/25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7390A23-FA88-1106-FB0A-4585F9448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318593F-A77E-1FD9-7984-84A53B26E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6B968-6AC5-4D7C-9FCF-FDCD29B08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0702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132E3B-DFB2-73A6-7860-EBB0673D2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2AB3E89-A022-1914-7F4E-C0DDB4CF2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829B012-AABD-B461-D00B-1C5512AD9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060F-FF25-40D6-9B61-D3F03AFCAA18}" type="datetimeFigureOut">
              <a:rPr lang="zh-TW" altLang="en-US" smtClean="0"/>
              <a:t>2024/3/25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C1E04F3-F5C5-30CB-326A-0370587B3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E615C17-6301-2408-8D81-8C511CAC4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6B968-6AC5-4D7C-9FCF-FDCD29B08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117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12FFD0-E270-7904-C35B-257346A9D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9F96560-857E-07CF-8AD9-05DAA832E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DDA29CF-92A2-C9C4-7797-DB274E8AF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060F-FF25-40D6-9B61-D3F03AFCAA18}" type="datetimeFigureOut">
              <a:rPr lang="zh-TW" altLang="en-US" smtClean="0"/>
              <a:t>2024/3/25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2AC64D0-2EA5-B16C-967D-56BFF3C89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6C7FF12-549F-95AD-D6F5-AB9F49599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6B968-6AC5-4D7C-9FCF-FDCD29B08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6328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0C5677-DF8A-1F48-356E-CFDFFF82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D7B55C0-31E5-6A2F-637A-51866286A9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E3B4629-11DB-D33E-96FF-C94CE83525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D13B37E-D88E-71C3-AA7F-257EF1EE4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060F-FF25-40D6-9B61-D3F03AFCAA18}" type="datetimeFigureOut">
              <a:rPr lang="zh-TW" altLang="en-US" smtClean="0"/>
              <a:t>2024/3/25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303345E-51D8-50FE-9275-BDA60EF5C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9324EB6-53A5-190E-9426-F4BE23E61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6B968-6AC5-4D7C-9FCF-FDCD29B08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3189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9A41F13-A758-A995-600D-C1E63D6BC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B406EA7-1222-6162-7F5C-C5F924FEB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14DD6C1-3802-74AD-D975-9BC1FA8865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3CE51E9-7285-C77A-D032-A301D61FB1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332449B-0067-10CF-6278-B99FA31F1D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0538B535-3532-AF2A-401A-6B684197A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060F-FF25-40D6-9B61-D3F03AFCAA18}" type="datetimeFigureOut">
              <a:rPr lang="zh-TW" altLang="en-US" smtClean="0"/>
              <a:t>2024/3/25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5665B44-C750-21A9-A132-CBF3F73F1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F151242-78EB-B943-B56E-1C5A6CF3E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6B968-6AC5-4D7C-9FCF-FDCD29B08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6324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743D1F-B83E-DC2B-F2CB-8D3B325B7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E25264F-7365-72A5-ED06-E4FDE68E0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060F-FF25-40D6-9B61-D3F03AFCAA18}" type="datetimeFigureOut">
              <a:rPr lang="zh-TW" altLang="en-US" smtClean="0"/>
              <a:t>2024/3/25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1F129A6-2D45-CBB2-1F20-27EE22275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197C7D7-32C7-6CEB-6E07-92B41C565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6B968-6AC5-4D7C-9FCF-FDCD29B08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007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09C6EEE-E776-81A3-81B4-C6543A556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060F-FF25-40D6-9B61-D3F03AFCAA18}" type="datetimeFigureOut">
              <a:rPr lang="zh-TW" altLang="en-US" smtClean="0"/>
              <a:t>2024/3/25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E35EAD2D-30CA-544D-E6F3-C2C110F56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9036701-614C-79A4-F90A-C96747F9A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6B968-6AC5-4D7C-9FCF-FDCD29B08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707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44D5DAF-BDA8-43DF-AA61-DB6BDC158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FD2E825-BAB8-1E8D-C1E4-4095B9ED6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63D03F6-2A3D-B948-B6E7-63740F7A2F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9E7D6A9-F93E-DD7E-3478-67D863A23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060F-FF25-40D6-9B61-D3F03AFCAA18}" type="datetimeFigureOut">
              <a:rPr lang="zh-TW" altLang="en-US" smtClean="0"/>
              <a:t>2024/3/25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2B9105F-50F9-6663-846C-40E6F34D4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7B705A4-BA55-48DF-8080-E8D6DBCF7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6B968-6AC5-4D7C-9FCF-FDCD29B08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6642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91A34C-F8B8-4136-D58B-E7B6CB459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83639C6-8D01-8AA2-E263-E57344E7C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C5B210F-5458-4C14-E0D3-7E30BA9FFF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62CBABA-B63D-B0AC-0F87-88396C6B1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060F-FF25-40D6-9B61-D3F03AFCAA18}" type="datetimeFigureOut">
              <a:rPr lang="zh-TW" altLang="en-US" smtClean="0"/>
              <a:t>2024/3/25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EDEC93A-83BF-B454-DF06-995FCF2BA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C2D20DD-263F-C817-9669-2067A6E6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6B968-6AC5-4D7C-9FCF-FDCD29B08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4763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7D8BF1D-D391-2B46-1CD6-667BE828F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12C682E-88DB-36DA-8600-74F360D07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EDF86B7-E691-D008-6680-93B36BE37C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FF060F-FF25-40D6-9B61-D3F03AFCAA18}" type="datetimeFigureOut">
              <a:rPr lang="zh-TW" altLang="en-US" smtClean="0"/>
              <a:t>2024/3/25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E8473EE-FE8E-DDD7-3B57-E89437849C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88C60C6-D506-B27E-03CE-DF1C46D26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26B968-6AC5-4D7C-9FCF-FDCD29B08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1814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圖片 4" descr="一張含有 文字, 動畫卡通, 平面設計, 動畫 的圖片&#10;&#10;自動產生的描述">
            <a:extLst>
              <a:ext uri="{FF2B5EF4-FFF2-40B4-BE49-F238E27FC236}">
                <a16:creationId xmlns:a16="http://schemas.microsoft.com/office/drawing/2014/main" id="{3B952AF1-67D2-4A42-8DB1-2CF7A7252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6DD4703-FD80-4610-ACE9-01DCD86D8C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67853" y="0"/>
            <a:ext cx="10256294" cy="6858000"/>
          </a:xfrm>
          <a:custGeom>
            <a:avLst/>
            <a:gdLst>
              <a:gd name="connsiteX0" fmla="*/ 8218354 w 9841377"/>
              <a:gd name="connsiteY0" fmla="*/ 0 h 6858000"/>
              <a:gd name="connsiteX1" fmla="*/ 5551962 w 9841377"/>
              <a:gd name="connsiteY1" fmla="*/ 0 h 6858000"/>
              <a:gd name="connsiteX2" fmla="*/ 5482342 w 9841377"/>
              <a:gd name="connsiteY2" fmla="*/ 0 h 6858000"/>
              <a:gd name="connsiteX3" fmla="*/ 4359035 w 9841377"/>
              <a:gd name="connsiteY3" fmla="*/ 0 h 6858000"/>
              <a:gd name="connsiteX4" fmla="*/ 4289415 w 9841377"/>
              <a:gd name="connsiteY4" fmla="*/ 0 h 6858000"/>
              <a:gd name="connsiteX5" fmla="*/ 1623023 w 9841377"/>
              <a:gd name="connsiteY5" fmla="*/ 0 h 6858000"/>
              <a:gd name="connsiteX6" fmla="*/ 1600899 w 9841377"/>
              <a:gd name="connsiteY6" fmla="*/ 14997 h 6858000"/>
              <a:gd name="connsiteX7" fmla="*/ 0 w 9841377"/>
              <a:gd name="connsiteY7" fmla="*/ 3621656 h 6858000"/>
              <a:gd name="connsiteX8" fmla="*/ 1874350 w 9841377"/>
              <a:gd name="connsiteY8" fmla="*/ 6374814 h 6858000"/>
              <a:gd name="connsiteX9" fmla="*/ 2390998 w 9841377"/>
              <a:gd name="connsiteY9" fmla="*/ 6780599 h 6858000"/>
              <a:gd name="connsiteX10" fmla="*/ 2502754 w 9841377"/>
              <a:gd name="connsiteY10" fmla="*/ 6858000 h 6858000"/>
              <a:gd name="connsiteX11" fmla="*/ 4289415 w 9841377"/>
              <a:gd name="connsiteY11" fmla="*/ 6858000 h 6858000"/>
              <a:gd name="connsiteX12" fmla="*/ 4359035 w 9841377"/>
              <a:gd name="connsiteY12" fmla="*/ 6858000 h 6858000"/>
              <a:gd name="connsiteX13" fmla="*/ 5482342 w 9841377"/>
              <a:gd name="connsiteY13" fmla="*/ 6858000 h 6858000"/>
              <a:gd name="connsiteX14" fmla="*/ 5551962 w 9841377"/>
              <a:gd name="connsiteY14" fmla="*/ 6858000 h 6858000"/>
              <a:gd name="connsiteX15" fmla="*/ 7338623 w 9841377"/>
              <a:gd name="connsiteY15" fmla="*/ 6858000 h 6858000"/>
              <a:gd name="connsiteX16" fmla="*/ 7450379 w 9841377"/>
              <a:gd name="connsiteY16" fmla="*/ 6780599 h 6858000"/>
              <a:gd name="connsiteX17" fmla="*/ 7967027 w 9841377"/>
              <a:gd name="connsiteY17" fmla="*/ 6374814 h 6858000"/>
              <a:gd name="connsiteX18" fmla="*/ 9841377 w 9841377"/>
              <a:gd name="connsiteY18" fmla="*/ 3621656 h 6858000"/>
              <a:gd name="connsiteX19" fmla="*/ 8240478 w 9841377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841377" h="6858000">
                <a:moveTo>
                  <a:pt x="8218354" y="0"/>
                </a:moveTo>
                <a:lnTo>
                  <a:pt x="5551962" y="0"/>
                </a:lnTo>
                <a:lnTo>
                  <a:pt x="5482342" y="0"/>
                </a:lnTo>
                <a:lnTo>
                  <a:pt x="4359035" y="0"/>
                </a:lnTo>
                <a:lnTo>
                  <a:pt x="4289415" y="0"/>
                </a:lnTo>
                <a:lnTo>
                  <a:pt x="1623023" y="0"/>
                </a:lnTo>
                <a:lnTo>
                  <a:pt x="1600899" y="14997"/>
                </a:lnTo>
                <a:cubicBezTo>
                  <a:pt x="573736" y="754641"/>
                  <a:pt x="0" y="2093192"/>
                  <a:pt x="0" y="3621656"/>
                </a:cubicBezTo>
                <a:cubicBezTo>
                  <a:pt x="0" y="4969131"/>
                  <a:pt x="928725" y="5602839"/>
                  <a:pt x="1874350" y="6374814"/>
                </a:cubicBezTo>
                <a:cubicBezTo>
                  <a:pt x="2046553" y="6515397"/>
                  <a:pt x="2217180" y="6653108"/>
                  <a:pt x="2390998" y="6780599"/>
                </a:cubicBezTo>
                <a:lnTo>
                  <a:pt x="2502754" y="6858000"/>
                </a:lnTo>
                <a:lnTo>
                  <a:pt x="4289415" y="6858000"/>
                </a:lnTo>
                <a:lnTo>
                  <a:pt x="4359035" y="6858000"/>
                </a:lnTo>
                <a:lnTo>
                  <a:pt x="5482342" y="6858000"/>
                </a:lnTo>
                <a:lnTo>
                  <a:pt x="5551962" y="6858000"/>
                </a:lnTo>
                <a:lnTo>
                  <a:pt x="7338623" y="6858000"/>
                </a:lnTo>
                <a:lnTo>
                  <a:pt x="7450379" y="6780599"/>
                </a:lnTo>
                <a:cubicBezTo>
                  <a:pt x="7624197" y="6653108"/>
                  <a:pt x="7794824" y="6515397"/>
                  <a:pt x="7967027" y="6374814"/>
                </a:cubicBezTo>
                <a:cubicBezTo>
                  <a:pt x="8912652" y="5602839"/>
                  <a:pt x="9841377" y="4969131"/>
                  <a:pt x="9841377" y="3621656"/>
                </a:cubicBezTo>
                <a:cubicBezTo>
                  <a:pt x="9841377" y="2093192"/>
                  <a:pt x="9267641" y="754641"/>
                  <a:pt x="8240478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3">
            <a:extLst>
              <a:ext uri="{FF2B5EF4-FFF2-40B4-BE49-F238E27FC236}">
                <a16:creationId xmlns:a16="http://schemas.microsoft.com/office/drawing/2014/main" id="{9CEFCBC2-6F82-4011-8D8D-90F43DCB1D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08571" y="0"/>
            <a:ext cx="9958950" cy="6858000"/>
          </a:xfrm>
          <a:custGeom>
            <a:avLst/>
            <a:gdLst>
              <a:gd name="connsiteX0" fmla="*/ 7551973 w 9174595"/>
              <a:gd name="connsiteY0" fmla="*/ 0 h 6858000"/>
              <a:gd name="connsiteX1" fmla="*/ 5634635 w 9174595"/>
              <a:gd name="connsiteY1" fmla="*/ 0 h 6858000"/>
              <a:gd name="connsiteX2" fmla="*/ 5550590 w 9174595"/>
              <a:gd name="connsiteY2" fmla="*/ 0 h 6858000"/>
              <a:gd name="connsiteX3" fmla="*/ 5480986 w 9174595"/>
              <a:gd name="connsiteY3" fmla="*/ 0 h 6858000"/>
              <a:gd name="connsiteX4" fmla="*/ 4886240 w 9174595"/>
              <a:gd name="connsiteY4" fmla="*/ 0 h 6858000"/>
              <a:gd name="connsiteX5" fmla="*/ 4816638 w 9174595"/>
              <a:gd name="connsiteY5" fmla="*/ 0 h 6858000"/>
              <a:gd name="connsiteX6" fmla="*/ 4357958 w 9174595"/>
              <a:gd name="connsiteY6" fmla="*/ 0 h 6858000"/>
              <a:gd name="connsiteX7" fmla="*/ 4288354 w 9174595"/>
              <a:gd name="connsiteY7" fmla="*/ 0 h 6858000"/>
              <a:gd name="connsiteX8" fmla="*/ 3693608 w 9174595"/>
              <a:gd name="connsiteY8" fmla="*/ 0 h 6858000"/>
              <a:gd name="connsiteX9" fmla="*/ 3624006 w 9174595"/>
              <a:gd name="connsiteY9" fmla="*/ 0 h 6858000"/>
              <a:gd name="connsiteX10" fmla="*/ 3276448 w 9174595"/>
              <a:gd name="connsiteY10" fmla="*/ 0 h 6858000"/>
              <a:gd name="connsiteX11" fmla="*/ 1622622 w 9174595"/>
              <a:gd name="connsiteY11" fmla="*/ 0 h 6858000"/>
              <a:gd name="connsiteX12" fmla="*/ 1600504 w 9174595"/>
              <a:gd name="connsiteY12" fmla="*/ 14997 h 6858000"/>
              <a:gd name="connsiteX13" fmla="*/ 0 w 9174595"/>
              <a:gd name="connsiteY13" fmla="*/ 3621656 h 6858000"/>
              <a:gd name="connsiteX14" fmla="*/ 1873886 w 9174595"/>
              <a:gd name="connsiteY14" fmla="*/ 6374814 h 6858000"/>
              <a:gd name="connsiteX15" fmla="*/ 2390406 w 9174595"/>
              <a:gd name="connsiteY15" fmla="*/ 6780599 h 6858000"/>
              <a:gd name="connsiteX16" fmla="*/ 2502136 w 9174595"/>
              <a:gd name="connsiteY16" fmla="*/ 6858000 h 6858000"/>
              <a:gd name="connsiteX17" fmla="*/ 3276448 w 9174595"/>
              <a:gd name="connsiteY17" fmla="*/ 6858000 h 6858000"/>
              <a:gd name="connsiteX18" fmla="*/ 3624006 w 9174595"/>
              <a:gd name="connsiteY18" fmla="*/ 6858000 h 6858000"/>
              <a:gd name="connsiteX19" fmla="*/ 3693608 w 9174595"/>
              <a:gd name="connsiteY19" fmla="*/ 6858000 h 6858000"/>
              <a:gd name="connsiteX20" fmla="*/ 4288354 w 9174595"/>
              <a:gd name="connsiteY20" fmla="*/ 6858000 h 6858000"/>
              <a:gd name="connsiteX21" fmla="*/ 4357958 w 9174595"/>
              <a:gd name="connsiteY21" fmla="*/ 6858000 h 6858000"/>
              <a:gd name="connsiteX22" fmla="*/ 4816638 w 9174595"/>
              <a:gd name="connsiteY22" fmla="*/ 6858000 h 6858000"/>
              <a:gd name="connsiteX23" fmla="*/ 4886240 w 9174595"/>
              <a:gd name="connsiteY23" fmla="*/ 6858000 h 6858000"/>
              <a:gd name="connsiteX24" fmla="*/ 5480986 w 9174595"/>
              <a:gd name="connsiteY24" fmla="*/ 6858000 h 6858000"/>
              <a:gd name="connsiteX25" fmla="*/ 5550590 w 9174595"/>
              <a:gd name="connsiteY25" fmla="*/ 6858000 h 6858000"/>
              <a:gd name="connsiteX26" fmla="*/ 5634635 w 9174595"/>
              <a:gd name="connsiteY26" fmla="*/ 6858000 h 6858000"/>
              <a:gd name="connsiteX27" fmla="*/ 6672460 w 9174595"/>
              <a:gd name="connsiteY27" fmla="*/ 6858000 h 6858000"/>
              <a:gd name="connsiteX28" fmla="*/ 6784188 w 9174595"/>
              <a:gd name="connsiteY28" fmla="*/ 6780599 h 6858000"/>
              <a:gd name="connsiteX29" fmla="*/ 7300708 w 9174595"/>
              <a:gd name="connsiteY29" fmla="*/ 6374814 h 6858000"/>
              <a:gd name="connsiteX30" fmla="*/ 9174595 w 9174595"/>
              <a:gd name="connsiteY30" fmla="*/ 3621656 h 6858000"/>
              <a:gd name="connsiteX31" fmla="*/ 7574092 w 9174595"/>
              <a:gd name="connsiteY3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174595" h="6858000">
                <a:moveTo>
                  <a:pt x="7551973" y="0"/>
                </a:moveTo>
                <a:lnTo>
                  <a:pt x="5634635" y="0"/>
                </a:lnTo>
                <a:lnTo>
                  <a:pt x="5550590" y="0"/>
                </a:lnTo>
                <a:lnTo>
                  <a:pt x="5480986" y="0"/>
                </a:lnTo>
                <a:lnTo>
                  <a:pt x="4886240" y="0"/>
                </a:lnTo>
                <a:lnTo>
                  <a:pt x="4816638" y="0"/>
                </a:lnTo>
                <a:lnTo>
                  <a:pt x="4357958" y="0"/>
                </a:lnTo>
                <a:lnTo>
                  <a:pt x="4288354" y="0"/>
                </a:lnTo>
                <a:lnTo>
                  <a:pt x="3693608" y="0"/>
                </a:lnTo>
                <a:lnTo>
                  <a:pt x="3624006" y="0"/>
                </a:lnTo>
                <a:lnTo>
                  <a:pt x="3276448" y="0"/>
                </a:lnTo>
                <a:lnTo>
                  <a:pt x="1622622" y="0"/>
                </a:lnTo>
                <a:lnTo>
                  <a:pt x="1600504" y="14997"/>
                </a:lnTo>
                <a:cubicBezTo>
                  <a:pt x="573594" y="754641"/>
                  <a:pt x="0" y="2093192"/>
                  <a:pt x="0" y="3621656"/>
                </a:cubicBezTo>
                <a:cubicBezTo>
                  <a:pt x="0" y="4969131"/>
                  <a:pt x="928496" y="5602839"/>
                  <a:pt x="1873886" y="6374814"/>
                </a:cubicBezTo>
                <a:cubicBezTo>
                  <a:pt x="2046046" y="6515397"/>
                  <a:pt x="2216632" y="6653108"/>
                  <a:pt x="2390406" y="6780599"/>
                </a:cubicBezTo>
                <a:lnTo>
                  <a:pt x="2502136" y="6858000"/>
                </a:lnTo>
                <a:lnTo>
                  <a:pt x="3276448" y="6858000"/>
                </a:lnTo>
                <a:lnTo>
                  <a:pt x="3624006" y="6858000"/>
                </a:lnTo>
                <a:lnTo>
                  <a:pt x="3693608" y="6858000"/>
                </a:lnTo>
                <a:lnTo>
                  <a:pt x="4288354" y="6858000"/>
                </a:lnTo>
                <a:lnTo>
                  <a:pt x="4357958" y="6858000"/>
                </a:lnTo>
                <a:lnTo>
                  <a:pt x="4816638" y="6858000"/>
                </a:lnTo>
                <a:lnTo>
                  <a:pt x="4886240" y="6858000"/>
                </a:lnTo>
                <a:lnTo>
                  <a:pt x="5480986" y="6858000"/>
                </a:lnTo>
                <a:lnTo>
                  <a:pt x="5550590" y="6858000"/>
                </a:lnTo>
                <a:lnTo>
                  <a:pt x="5634635" y="6858000"/>
                </a:lnTo>
                <a:lnTo>
                  <a:pt x="6672460" y="6858000"/>
                </a:lnTo>
                <a:lnTo>
                  <a:pt x="6784188" y="6780599"/>
                </a:lnTo>
                <a:cubicBezTo>
                  <a:pt x="6957963" y="6653108"/>
                  <a:pt x="7128548" y="6515397"/>
                  <a:pt x="7300708" y="6374814"/>
                </a:cubicBezTo>
                <a:cubicBezTo>
                  <a:pt x="8246100" y="5602839"/>
                  <a:pt x="9174595" y="4969131"/>
                  <a:pt x="9174595" y="3621656"/>
                </a:cubicBezTo>
                <a:cubicBezTo>
                  <a:pt x="9174595" y="2093192"/>
                  <a:pt x="8601001" y="754641"/>
                  <a:pt x="7574092" y="14997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E9DED9E-DE30-402A-B9D1-AC3C24025A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08673" y="-35602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CCB7C65-BA06-49C5-8D3C-51F97B409D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75235" y="-35602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DAF7202-A909-F5EF-F987-D79823DC0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782" y="4834423"/>
            <a:ext cx="6953250" cy="1360919"/>
          </a:xfrm>
        </p:spPr>
        <p:txBody>
          <a:bodyPr anchor="t">
            <a:normAutofit/>
          </a:bodyPr>
          <a:lstStyle/>
          <a:p>
            <a:pPr algn="l"/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提案單位：</a:t>
            </a:r>
          </a:p>
        </p:txBody>
      </p:sp>
    </p:spTree>
    <p:extLst>
      <p:ext uri="{BB962C8B-B14F-4D97-AF65-F5344CB8AC3E}">
        <p14:creationId xmlns:p14="http://schemas.microsoft.com/office/powerpoint/2010/main" val="2031764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AD54B3-BB93-24AD-8070-D2FC56F48E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56C921-1EDB-1A1D-B2C4-775BC36AE8E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66BF8C0D-D680-98AF-F5EB-301801731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（九）未來發展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307D665-78CD-9929-B029-58B2C0F0B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請說明於提案執行完成後，未來的發展規劃、延續可能性。</a:t>
            </a:r>
            <a:b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22660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43B189-853E-AC92-0E98-A6607B52A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9885"/>
            <a:ext cx="10515600" cy="1325563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（一）提案機構介紹</a:t>
            </a: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54B9D21B-45D6-8015-3194-8F63B8030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544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請介紹機構與提案人，專業能力與過去服務績效。 </a:t>
            </a:r>
            <a:b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4208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60160A4-19A4-5577-8A95-9C7AE7D760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D5D865-C205-38EB-0215-FBE36D694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（二）</a:t>
            </a:r>
            <a:r>
              <a:rPr lang="zh-TW" altLang="zh-TW" dirty="0">
                <a:effectLst/>
                <a:latin typeface="新細明體" panose="02020500000000000000" pitchFamily="18" charset="-120"/>
                <a:ea typeface="MicrosoftJhengHeiRegular"/>
                <a:cs typeface="新細明體" panose="02020500000000000000" pitchFamily="18" charset="-120"/>
              </a:rPr>
              <a:t>服務對象與背景說明：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555EA12-5284-56F8-B664-DFA361F4C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請描述方案欲服務的對象及遇到的困難與挑戰，已做過哪些嚐試、為何想要申請經費。 </a:t>
            </a:r>
            <a:b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80691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2BA51B-E821-0945-B6D4-812E346677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6F5CB85-AEA4-7FC6-BDE8-10571B5E831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C7E52FA3-E8F5-67BB-18ED-3777F1942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（三）提案目標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53721A2-A399-209C-C60C-49031D8B4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2765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具體說明透過提案想解決的社會問題、能為服務對象帶來的益處。</a:t>
            </a:r>
          </a:p>
        </p:txBody>
      </p:sp>
    </p:spTree>
    <p:extLst>
      <p:ext uri="{BB962C8B-B14F-4D97-AF65-F5344CB8AC3E}">
        <p14:creationId xmlns:p14="http://schemas.microsoft.com/office/powerpoint/2010/main" val="749260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07BB27-6C1D-71A7-8BA8-9A3E444F55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ED796BF9-6C6F-D464-6B36-8C56241AD64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195D414F-7F89-38A5-3DE0-3C7B38BC0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（四）提案內容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AC22B8A-6915-D886-3662-A4BF89178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具體說明提案服務內容與執行方式</a:t>
            </a:r>
          </a:p>
        </p:txBody>
      </p:sp>
    </p:spTree>
    <p:extLst>
      <p:ext uri="{BB962C8B-B14F-4D97-AF65-F5344CB8AC3E}">
        <p14:creationId xmlns:p14="http://schemas.microsoft.com/office/powerpoint/2010/main" val="382285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AB3C70-00C3-78B9-6F59-C7E19E24B8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6F8072E-B49F-6414-87C6-205D055C688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DF525583-49EB-2740-C0A9-02450263D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（五）執行規劃之時程及階段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9BBE7D0-93FC-52A8-0ABC-4AD1ECA2B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具體說明各階段的規劃與安排</a:t>
            </a:r>
          </a:p>
        </p:txBody>
      </p:sp>
    </p:spTree>
    <p:extLst>
      <p:ext uri="{BB962C8B-B14F-4D97-AF65-F5344CB8AC3E}">
        <p14:creationId xmlns:p14="http://schemas.microsoft.com/office/powerpoint/2010/main" val="1267413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CF3694-273A-D28E-34AD-6927D35D0E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10A862-6F99-753C-90F6-242BCCAC8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（六）費用規劃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46DAA10-E0E7-2C6C-7D62-42B6E826F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具體列出執行提案所需費用項目</a:t>
            </a:r>
            <a:endParaRPr lang="en-US" altLang="zh-TW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可附上單據，如：報價單、估價單</a:t>
            </a:r>
          </a:p>
        </p:txBody>
      </p:sp>
    </p:spTree>
    <p:extLst>
      <p:ext uri="{BB962C8B-B14F-4D97-AF65-F5344CB8AC3E}">
        <p14:creationId xmlns:p14="http://schemas.microsoft.com/office/powerpoint/2010/main" val="1540579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4BBEF1D-262F-BF18-EF8E-6B5F2F44E9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BB1559-4A29-AF0F-F302-E8A55AF1B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（七）成效與效益說明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73B18EC-F09E-7104-B40A-98952C69C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具體說明依提案內容執行提案後受惠對象、可受惠人次及預估效益（對於服務對象的影響力及特殊性）、提案執行完成可為服務對象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服務單位創造收益、降低服務成本、增加社群平台粉絲數量並有機會轉換為捐款對象、能有具體成績爭取其他計畫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專案補助等。</a:t>
            </a:r>
          </a:p>
        </p:txBody>
      </p:sp>
    </p:spTree>
    <p:extLst>
      <p:ext uri="{BB962C8B-B14F-4D97-AF65-F5344CB8AC3E}">
        <p14:creationId xmlns:p14="http://schemas.microsoft.com/office/powerpoint/2010/main" val="2980353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AD54B3-BB93-24AD-8070-D2FC56F48E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956C921-1EDB-1A1D-B2C4-775BC36AE8E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66BF8C0D-D680-98AF-F5EB-301801731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（八）提案特色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307D665-78CD-9929-B029-58B2C0F0B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請說明本提案特色與亮點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6793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245</Words>
  <Application>Microsoft Office PowerPoint</Application>
  <PresentationFormat>寬螢幕</PresentationFormat>
  <Paragraphs>20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7" baseType="lpstr">
      <vt:lpstr>Meiryo</vt:lpstr>
      <vt:lpstr>微軟正黑體</vt:lpstr>
      <vt:lpstr>新細明體</vt:lpstr>
      <vt:lpstr>Aptos</vt:lpstr>
      <vt:lpstr>Aptos Display</vt:lpstr>
      <vt:lpstr>Arial</vt:lpstr>
      <vt:lpstr>Office 佈景主題</vt:lpstr>
      <vt:lpstr>PowerPoint 簡報</vt:lpstr>
      <vt:lpstr>（一）提案機構介紹</vt:lpstr>
      <vt:lpstr>（二）服務對象與背景說明：</vt:lpstr>
      <vt:lpstr>（三）提案目標</vt:lpstr>
      <vt:lpstr>（四）提案內容</vt:lpstr>
      <vt:lpstr>（五）執行規劃之時程及階段</vt:lpstr>
      <vt:lpstr>（六）費用規劃</vt:lpstr>
      <vt:lpstr>（七）成效與效益說明</vt:lpstr>
      <vt:lpstr>（八）提案特色</vt:lpstr>
      <vt:lpstr>（九）未來發展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Cathy</dc:creator>
  <cp:lastModifiedBy>Cathy</cp:lastModifiedBy>
  <cp:revision>9</cp:revision>
  <dcterms:created xsi:type="dcterms:W3CDTF">2024-02-21T09:41:07Z</dcterms:created>
  <dcterms:modified xsi:type="dcterms:W3CDTF">2024-03-25T09:15:00Z</dcterms:modified>
</cp:coreProperties>
</file>